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45" r:id="rId3"/>
    <p:sldId id="348" r:id="rId4"/>
    <p:sldId id="363" r:id="rId5"/>
    <p:sldId id="364" r:id="rId6"/>
    <p:sldId id="354" r:id="rId7"/>
    <p:sldId id="356" r:id="rId8"/>
    <p:sldId id="335" r:id="rId9"/>
    <p:sldId id="357" r:id="rId10"/>
    <p:sldId id="349" r:id="rId11"/>
    <p:sldId id="368" r:id="rId12"/>
    <p:sldId id="380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60" r:id="rId25"/>
    <p:sldId id="362" r:id="rId26"/>
    <p:sldId id="361" r:id="rId27"/>
    <p:sldId id="308" r:id="rId28"/>
    <p:sldId id="344" r:id="rId29"/>
    <p:sldId id="367" r:id="rId30"/>
    <p:sldId id="359" r:id="rId31"/>
    <p:sldId id="342" r:id="rId32"/>
    <p:sldId id="346" r:id="rId33"/>
    <p:sldId id="347" r:id="rId34"/>
    <p:sldId id="350" r:id="rId35"/>
    <p:sldId id="358" r:id="rId36"/>
    <p:sldId id="351" r:id="rId37"/>
    <p:sldId id="352" r:id="rId38"/>
    <p:sldId id="353" r:id="rId39"/>
    <p:sldId id="355" r:id="rId40"/>
    <p:sldId id="330" r:id="rId41"/>
    <p:sldId id="332" r:id="rId42"/>
    <p:sldId id="333" r:id="rId43"/>
    <p:sldId id="301" r:id="rId44"/>
    <p:sldId id="327" r:id="rId45"/>
    <p:sldId id="340" r:id="rId46"/>
    <p:sldId id="321" r:id="rId47"/>
    <p:sldId id="366" r:id="rId48"/>
    <p:sldId id="365" r:id="rId49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5181" autoAdjust="0"/>
  </p:normalViewPr>
  <p:slideViewPr>
    <p:cSldViewPr>
      <p:cViewPr varScale="1">
        <p:scale>
          <a:sx n="105" d="100"/>
          <a:sy n="105" d="100"/>
        </p:scale>
        <p:origin x="-151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06653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7/14/2022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indicators, tri-states not used in FPGAs &amp; right click on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it’s assembler.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un-configure erase the Toolchain Configuration entry.  *.</a:t>
            </a:r>
            <a:r>
              <a:rPr lang="en-US" dirty="0" err="1" smtClean="0"/>
              <a:t>config</a:t>
            </a:r>
            <a:r>
              <a:rPr lang="en-US" dirty="0" smtClean="0"/>
              <a:t> file has new menu item</a:t>
            </a:r>
            <a:r>
              <a:rPr lang="en-US" baseline="0" dirty="0" smtClean="0"/>
              <a:t> name (</a:t>
            </a:r>
            <a:r>
              <a:rPr lang="en-US" baseline="0" dirty="0" err="1" smtClean="0"/>
              <a:t>Boolbd</a:t>
            </a:r>
            <a:r>
              <a:rPr lang="en-US" baseline="0" dirty="0" smtClean="0"/>
              <a:t>) on line 2.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9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write protected, save to new file to edit.  A starting point for you FPGA board design: prune and add circuits!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0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find good examples of up counter?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1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  Those ready to do soft core or built in processor probably don’t need switches, LEDs and 7-segment displays; use serial terminal instead.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Digital schematic</a:t>
            </a:r>
            <a:r>
              <a:rPr lang="en-US" baseline="0" dirty="0" smtClean="0"/>
              <a:t> tool: Three *.dig files: base IO,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schematic view,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PCB vies (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&amp; budget allows will do the course with</a:t>
            </a:r>
            <a:r>
              <a:rPr lang="en-US" baseline="0" dirty="0" smtClean="0"/>
              <a:t> the DE10-Lite board (in the fall).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Did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3">
              <a:defRPr/>
            </a:pPr>
            <a:r>
              <a:rPr lang="en-US" dirty="0" smtClean="0"/>
              <a:t>The spreadsheet at </a:t>
            </a:r>
            <a:r>
              <a:rPr lang="en-US" dirty="0">
                <a:hlinkClick r:id="rId3"/>
              </a:rPr>
              <a:t>https://events.vtools.ieee.org/m/306653</a:t>
            </a:r>
            <a:r>
              <a:rPr lang="en-US" dirty="0"/>
              <a:t> has a sheet of boards, with old prices, sorted by FPGA family.  Also a sheet sorted by shape.  ATD: analog to digital converter.  LUT: logic lookup table.  Block RAM: typically dual ported, adjustable aspect ratio.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292CAB6-7077-4F71-9746-282F4C1B8730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 board with two ARM A9</a:t>
            </a:r>
            <a:r>
              <a:rPr lang="en-US" baseline="0" dirty="0" smtClean="0"/>
              <a:t> cores.  Available at </a:t>
            </a:r>
            <a:r>
              <a:rPr lang="en-US" baseline="0" dirty="0" err="1" smtClean="0"/>
              <a:t>RealDigital</a:t>
            </a:r>
            <a:r>
              <a:rPr lang="en-US" baseline="0" dirty="0" smtClean="0"/>
              <a:t> and Newark.  </a:t>
            </a:r>
            <a:r>
              <a:rPr lang="en-US" b="1" baseline="0" dirty="0" smtClean="0"/>
              <a:t>See http://www.pynq.io for it’s software infrastructure!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low cost board/FPGA with Cortex M3.  Available at Amazon for $69.  4K LUTs,</a:t>
            </a:r>
            <a:r>
              <a:rPr lang="en-US" baseline="0" dirty="0" smtClean="0"/>
              <a:t> 8MB SRAM.  Kit </a:t>
            </a:r>
            <a:r>
              <a:rPr lang="en-US" baseline="0" dirty="0" smtClean="0"/>
              <a:t>has </a:t>
            </a:r>
            <a:r>
              <a:rPr lang="en-US" baseline="0" dirty="0" smtClean="0"/>
              <a:t>connection cables. 4 slide &amp; 4 DIP switches, 6 PB, 12 LED, 2 Grove connectors, and the four digit 7-segment display.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9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5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18519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Vy4KEj9kZg" TargetMode="External"/><Relationship Id="rId4" Type="http://schemas.openxmlformats.org/officeDocument/2006/relationships/hyperlink" Target="https://github.com/jimbrake/FPGA_Boot_Cam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ga4student.com/2017/08/verilog-vs-vhdl-explain-by-example.html" TargetMode="External"/><Relationship Id="rId2" Type="http://schemas.openxmlformats.org/officeDocument/2006/relationships/hyperlink" Target="https://www.realdigital.org/downloads/e06bddc63669cbc91ae981df18bcf3c5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://www.cpe.virginia.edu/grads/pdfs/January%202016/VLSI.pdf" TargetMode="External"/><Relationship Id="rId7" Type="http://schemas.openxmlformats.org/officeDocument/2006/relationships/hyperlink" Target="http://www.altera.com/about/company/history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undinguniverse.com/company-histories/altera-corporation-history/" TargetMode="External"/><Relationship Id="rId5" Type="http://schemas.openxmlformats.org/officeDocument/2006/relationships/hyperlink" Target="http://www-inst.eecs.berkeley.edu/~cs294-59/fa10/resources/Xilinx-history/Xilinx-history.html" TargetMode="External"/><Relationship Id="rId4" Type="http://schemas.openxmlformats.org/officeDocument/2006/relationships/hyperlink" Target="https://www.youtube.com/watch?v=4ntXSyOhlBY" TargetMode="External"/><Relationship Id="rId9" Type="http://schemas.openxmlformats.org/officeDocument/2006/relationships/hyperlink" Target="https://opencores.org/project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17075" TargetMode="External"/><Relationship Id="rId2" Type="http://schemas.openxmlformats.org/officeDocument/2006/relationships/hyperlink" Target="https://events.vtools.ieee.org/m/316279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Helmut.Neemann@mosbach.dhbw.de" TargetMode="External"/><Relationship Id="rId2" Type="http://schemas.openxmlformats.org/officeDocument/2006/relationships/hyperlink" Target="https://github.com/hneemann/Digital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der_(electronics)" TargetMode="External"/><Relationship Id="rId7" Type="http://schemas.openxmlformats.org/officeDocument/2006/relationships/hyperlink" Target="https://en.wikipedia.org/wiki/Wallace_tre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arrel_shifter" TargetMode="External"/><Relationship Id="rId5" Type="http://schemas.openxmlformats.org/officeDocument/2006/relationships/hyperlink" Target="https://en.wikipedia.org/wiki/Arithmetic_logic_unit" TargetMode="External"/><Relationship Id="rId4" Type="http://schemas.openxmlformats.org/officeDocument/2006/relationships/hyperlink" Target="https://en.wikipedia.org/wiki/Multiplex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nandland.com/lesson-4-what-is-a-look-up-table-lut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hyperlink" Target="https://nandland.com/lesson-15-what-is-a-block-ram-bra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Second Day Slides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Running generated RTL thru </a:t>
            </a:r>
            <a:r>
              <a:rPr lang="en-US" sz="3600" dirty="0" err="1" smtClean="0"/>
              <a:t>Vivado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Downloading </a:t>
            </a:r>
            <a:r>
              <a:rPr lang="en-US" sz="4000" dirty="0" err="1" smtClean="0"/>
              <a:t>vivado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 (~2hrs) and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Creating a </a:t>
            </a:r>
            <a:r>
              <a:rPr lang="en-US" sz="4000" dirty="0" err="1"/>
              <a:t>V</a:t>
            </a:r>
            <a:r>
              <a:rPr lang="en-US" sz="4000" dirty="0" err="1" smtClean="0"/>
              <a:t>ivado</a:t>
            </a:r>
            <a:r>
              <a:rPr lang="en-US" sz="4000" dirty="0" smtClean="0"/>
              <a:t>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Double click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2022.1 icon</a:t>
            </a:r>
          </a:p>
          <a:p>
            <a:r>
              <a:rPr lang="en-US" sz="2800" u="sng" dirty="0" smtClean="0"/>
              <a:t>F</a:t>
            </a:r>
            <a:r>
              <a:rPr lang="en-US" sz="2800" dirty="0" smtClean="0"/>
              <a:t>ile/</a:t>
            </a:r>
            <a:r>
              <a:rPr lang="en-US" sz="2800" u="sng" dirty="0" smtClean="0"/>
              <a:t>P</a:t>
            </a:r>
            <a:r>
              <a:rPr lang="en-US" sz="2800" dirty="0" smtClean="0"/>
              <a:t>roject/</a:t>
            </a:r>
            <a:r>
              <a:rPr lang="en-US" sz="2800" u="sng" dirty="0" smtClean="0"/>
              <a:t>N</a:t>
            </a:r>
            <a:r>
              <a:rPr lang="en-US" sz="2800" dirty="0" smtClean="0"/>
              <a:t>ew/</a:t>
            </a:r>
            <a:r>
              <a:rPr lang="en-US" sz="2800" u="sng" dirty="0" smtClean="0"/>
              <a:t>N</a:t>
            </a:r>
            <a:r>
              <a:rPr lang="en-US" sz="2800" dirty="0" smtClean="0"/>
              <a:t>ext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36" y="2819400"/>
            <a:ext cx="675416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94" y="2286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chematic for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914400"/>
            <a:ext cx="8229600" cy="4525963"/>
          </a:xfrm>
        </p:spPr>
        <p:txBody>
          <a:bodyPr/>
          <a:lstStyle/>
          <a:p>
            <a:r>
              <a:rPr lang="en-US" i="1" dirty="0" err="1" smtClean="0"/>
              <a:t>fresh_start.dig</a:t>
            </a:r>
            <a:r>
              <a:rPr lang="en-US" dirty="0" smtClean="0"/>
              <a:t>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C:\jcb_doc\IEEE\_Emerging tech grant\1st_saturday\fresh_start_220611.dig - Digita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2" y="1447800"/>
            <a:ext cx="796811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</a:t>
            </a:r>
            <a:r>
              <a:rPr lang="en-US" sz="4000" dirty="0" smtClean="0"/>
              <a:t>project </a:t>
            </a:r>
            <a:r>
              <a:rPr lang="en-US" sz="3600" dirty="0" smtClean="0"/>
              <a:t>step 2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</a:t>
            </a:r>
            <a:r>
              <a:rPr lang="en-US" dirty="0" smtClean="0"/>
              <a:t>roject Type: </a:t>
            </a:r>
            <a:r>
              <a:rPr lang="en-US" u="sng" dirty="0" smtClean="0"/>
              <a:t>R</a:t>
            </a:r>
            <a:r>
              <a:rPr lang="en-US" dirty="0" smtClean="0"/>
              <a:t>TL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 Sources: </a:t>
            </a:r>
            <a:r>
              <a:rPr lang="en-US" u="sng" dirty="0" smtClean="0"/>
              <a:t>N</a:t>
            </a:r>
            <a:r>
              <a:rPr lang="en-US" dirty="0" smtClean="0"/>
              <a:t>ext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675416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4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127" y="1143000"/>
            <a:ext cx="8229600" cy="4525963"/>
          </a:xfrm>
        </p:spPr>
        <p:txBody>
          <a:bodyPr/>
          <a:lstStyle/>
          <a:p>
            <a:r>
              <a:rPr lang="en-US" dirty="0" smtClean="0"/>
              <a:t>Add Sources: </a:t>
            </a:r>
            <a:r>
              <a:rPr lang="en-US" u="sng" dirty="0" smtClean="0"/>
              <a:t>A</a:t>
            </a:r>
            <a:r>
              <a:rPr lang="en-US" dirty="0" smtClean="0"/>
              <a:t>dd Files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83533"/>
            <a:ext cx="8397927" cy="37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9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Pick VHDL or Verilog files from your directory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N</a:t>
            </a:r>
            <a:r>
              <a:rPr lang="en-US" dirty="0" smtClean="0"/>
              <a:t>ext  (will copy &amp; add files to project)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dd Source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8" y="1914313"/>
            <a:ext cx="725906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1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Add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dd Constraint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5" y="1828800"/>
            <a:ext cx="6878010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2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Need to get this exactly right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444"/>
            <a:ext cx="7162800" cy="4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7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600200"/>
            <a:ext cx="544906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10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8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</a:t>
            </a:r>
            <a:r>
              <a:rPr lang="en-US" dirty="0" err="1" smtClean="0"/>
              <a:t>Bitstream</a:t>
            </a:r>
            <a:r>
              <a:rPr lang="en-US" dirty="0" smtClean="0"/>
              <a:t> </a:t>
            </a:r>
            <a:r>
              <a:rPr lang="en-US" i="1" dirty="0"/>
              <a:t>Will </a:t>
            </a:r>
            <a:r>
              <a:rPr lang="en-US" i="1" dirty="0" smtClean="0"/>
              <a:t>do: </a:t>
            </a:r>
            <a:endParaRPr lang="en-US" i="1" dirty="0"/>
          </a:p>
          <a:p>
            <a:r>
              <a:rPr lang="en-US" dirty="0" smtClean="0"/>
              <a:t>RTL ANALYSIS</a:t>
            </a:r>
          </a:p>
          <a:p>
            <a:r>
              <a:rPr lang="en-US" dirty="0" smtClean="0"/>
              <a:t>SYNTHESIS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PROGRAM AND DEBUG</a:t>
            </a:r>
          </a:p>
          <a:p>
            <a:r>
              <a:rPr lang="en-US" dirty="0" smtClean="0"/>
              <a:t>And report any errors</a:t>
            </a:r>
          </a:p>
          <a:p>
            <a:r>
              <a:rPr lang="en-US" dirty="0" smtClean="0"/>
              <a:t>Digital generated RTL should not have errors!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3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Preliminaries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events.vtools.ieee.org/m/318519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Slides only, Flash drives have full set of files (20MB)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n-US" dirty="0" smtClean="0"/>
              <a:t>Also </a:t>
            </a:r>
            <a:r>
              <a:rPr lang="en-US" dirty="0"/>
              <a:t>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github.com/jimbrake/FPGA_Boot_Camp</a:t>
            </a:r>
            <a:endParaRPr lang="en-US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4000" dirty="0"/>
              <a:t>step </a:t>
            </a:r>
            <a:r>
              <a:rPr lang="en-US" sz="4000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953000"/>
          </a:xfrm>
        </p:spPr>
        <p:txBody>
          <a:bodyPr/>
          <a:lstStyle/>
          <a:p>
            <a:r>
              <a:rPr lang="en-US" dirty="0" smtClean="0"/>
              <a:t>After several minutes and no errors</a:t>
            </a:r>
          </a:p>
          <a:p>
            <a:r>
              <a:rPr lang="en-US" dirty="0" smtClean="0"/>
              <a:t>Check Utilization, I prefer “Table”</a:t>
            </a:r>
          </a:p>
          <a:p>
            <a:pPr lvl="1"/>
            <a:r>
              <a:rPr lang="en-US" dirty="0" smtClean="0"/>
              <a:t>LUT count, DFF count, etc.</a:t>
            </a:r>
          </a:p>
          <a:p>
            <a:pPr lvl="1"/>
            <a:r>
              <a:rPr lang="en-US" dirty="0" smtClean="0"/>
              <a:t>IO should match your design</a:t>
            </a:r>
          </a:p>
          <a:p>
            <a:pPr lvl="1"/>
            <a:r>
              <a:rPr lang="en-US" dirty="0" smtClean="0"/>
              <a:t>BUFG is for the clock input</a:t>
            </a:r>
          </a:p>
          <a:p>
            <a:r>
              <a:rPr lang="en-US" dirty="0" smtClean="0"/>
              <a:t>Post Synthesis is an initial estimate</a:t>
            </a:r>
          </a:p>
          <a:p>
            <a:r>
              <a:rPr lang="en-US" dirty="0" smtClean="0"/>
              <a:t>Post </a:t>
            </a:r>
            <a:r>
              <a:rPr lang="en-US" dirty="0" err="1" smtClean="0"/>
              <a:t>Implemenation</a:t>
            </a:r>
            <a:r>
              <a:rPr lang="en-US" dirty="0" smtClean="0"/>
              <a:t> is final usage</a:t>
            </a:r>
          </a:p>
          <a:p>
            <a:r>
              <a:rPr lang="en-US" dirty="0" smtClean="0"/>
              <a:t>For a simple design Power is &lt; 0.1 Watt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20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Open Hardware Manager </a:t>
            </a:r>
            <a:r>
              <a:rPr lang="en-US" sz="2000" dirty="0" smtClean="0"/>
              <a:t>(board plugged in and turned on)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project_1 - [C:/jcb_doc/IEEE/_Emerging tech grant/_fresh_start/project_1/project_1.xpr] - Vivado 2022.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6352862" cy="50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4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Open Target – Auto Connect – Program device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Turn switch 3 on</a:t>
            </a:r>
          </a:p>
          <a:p>
            <a:pPr lvl="1"/>
            <a:r>
              <a:rPr lang="en-US" dirty="0" smtClean="0"/>
              <a:t>LED 4 will blink every two seconds</a:t>
            </a:r>
          </a:p>
          <a:p>
            <a:pPr lvl="1"/>
            <a:r>
              <a:rPr lang="en-US" dirty="0" smtClean="0"/>
              <a:t>Other switches control other LEDs</a:t>
            </a:r>
          </a:p>
          <a:p>
            <a:r>
              <a:rPr lang="en-US" b="1" dirty="0" smtClean="0"/>
              <a:t>Success!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Program Devi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8" y="1524000"/>
            <a:ext cx="662079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8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Archive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62" y="9906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File/Project/Archive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Creates zip file of 779KB, full project is 3.5MB</a:t>
            </a:r>
          </a:p>
          <a:p>
            <a:r>
              <a:rPr lang="en-US" sz="2800" dirty="0" smtClean="0"/>
              <a:t>Programming file: </a:t>
            </a:r>
            <a:r>
              <a:rPr lang="en-US" sz="2800" dirty="0" err="1" smtClean="0"/>
              <a:t>Main.bit</a:t>
            </a:r>
            <a:r>
              <a:rPr lang="en-US" sz="2800" dirty="0" smtClean="0"/>
              <a:t> (2,141KB) is compressed!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rchive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76" y="1524000"/>
            <a:ext cx="523948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6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RTL (Register Transfer Language)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Separates design into combinatorial (logic) and sequential (registers).</a:t>
            </a:r>
          </a:p>
          <a:p>
            <a:r>
              <a:rPr lang="en-US" dirty="0" smtClean="0"/>
              <a:t>For simple designs use a single clock</a:t>
            </a:r>
          </a:p>
          <a:p>
            <a:pPr lvl="1"/>
            <a:r>
              <a:rPr lang="en-US" dirty="0" smtClean="0"/>
              <a:t>Boolean Board clock input is 100MHz</a:t>
            </a:r>
          </a:p>
          <a:p>
            <a:pPr lvl="1"/>
            <a:r>
              <a:rPr lang="en-US" dirty="0" smtClean="0"/>
              <a:t>Digital will generate slower clocks</a:t>
            </a:r>
          </a:p>
          <a:p>
            <a:pPr lvl="2"/>
            <a:r>
              <a:rPr lang="en-US" dirty="0" smtClean="0"/>
              <a:t>Right click on clock icon &amp; set frequency</a:t>
            </a:r>
          </a:p>
          <a:p>
            <a:r>
              <a:rPr lang="en-US" dirty="0" smtClean="0"/>
              <a:t>Registers update on rising edge clock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9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Side by side VHDL and Verilog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Digital generates both</a:t>
            </a:r>
          </a:p>
          <a:p>
            <a:r>
              <a:rPr lang="en-US" dirty="0" err="1" smtClean="0"/>
              <a:t>RealDigital’s</a:t>
            </a:r>
            <a:r>
              <a:rPr lang="en-US" dirty="0" smtClean="0"/>
              <a:t> treatment:</a:t>
            </a:r>
          </a:p>
          <a:p>
            <a:pPr lvl="1"/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www.realdigital.org/downloads/e06bddc63669cbc91ae981df18bcf3c5.pdf</a:t>
            </a:r>
            <a:endParaRPr lang="en-US" sz="2000" dirty="0" smtClean="0"/>
          </a:p>
          <a:p>
            <a:r>
              <a:rPr lang="en-US" dirty="0" smtClean="0"/>
              <a:t>Side by side System-Verilog &amp; VHDL:</a:t>
            </a:r>
          </a:p>
          <a:p>
            <a:pPr lvl="1"/>
            <a:r>
              <a:rPr lang="en-US" dirty="0" smtClean="0"/>
              <a:t>Digital Design and Computer Architecture, Harris &amp; Harris, 2</a:t>
            </a:r>
            <a:r>
              <a:rPr lang="en-US" baseline="30000" dirty="0" smtClean="0"/>
              <a:t>nd</a:t>
            </a:r>
            <a:r>
              <a:rPr lang="en-US" dirty="0" smtClean="0"/>
              <a:t> ed.  Also ARM and RISC-V editions</a:t>
            </a:r>
          </a:p>
          <a:p>
            <a:pPr lvl="1"/>
            <a:r>
              <a:rPr lang="en-US" dirty="0" smtClean="0"/>
              <a:t>Highly recommended, goes from transistors to PCs</a:t>
            </a:r>
          </a:p>
          <a:p>
            <a:r>
              <a:rPr lang="en-US" dirty="0" smtClean="0"/>
              <a:t>Also: </a:t>
            </a:r>
            <a:r>
              <a:rPr lang="en-US" sz="2600" dirty="0">
                <a:hlinkClick r:id="rId3"/>
              </a:rPr>
              <a:t>https://</a:t>
            </a:r>
            <a:r>
              <a:rPr lang="en-US" sz="2600" dirty="0" smtClean="0">
                <a:hlinkClick r:id="rId3"/>
              </a:rPr>
              <a:t>www.fpga4student.com/2017/08/verilog-vs-vhdl-explain-by-example.html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9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Side by side VHDL and Verilog cont’d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Clive “Max” </a:t>
            </a:r>
            <a:r>
              <a:rPr lang="en-US" dirty="0" err="1" smtClean="0"/>
              <a:t>Maxfield’s</a:t>
            </a:r>
            <a:r>
              <a:rPr lang="en-US" dirty="0" smtClean="0"/>
              <a:t> books:</a:t>
            </a:r>
          </a:p>
          <a:p>
            <a:pPr lvl="1"/>
            <a:r>
              <a:rPr lang="en-US" dirty="0"/>
              <a:t>The Design Warrior's Guide to </a:t>
            </a:r>
            <a:r>
              <a:rPr lang="en-US" dirty="0" smtClean="0"/>
              <a:t>FPGAs, 2004</a:t>
            </a:r>
          </a:p>
          <a:p>
            <a:pPr lvl="1"/>
            <a:r>
              <a:rPr lang="en-US" dirty="0"/>
              <a:t>FPGAs: World Class </a:t>
            </a:r>
            <a:r>
              <a:rPr lang="en-US" dirty="0" smtClean="0"/>
              <a:t>Designs, 2009</a:t>
            </a:r>
          </a:p>
          <a:p>
            <a:pPr lvl="1"/>
            <a:r>
              <a:rPr lang="en-US" dirty="0"/>
              <a:t>Electrical Engineering: Know It </a:t>
            </a:r>
            <a:r>
              <a:rPr lang="en-US" dirty="0" smtClean="0"/>
              <a:t>All, 2011</a:t>
            </a:r>
          </a:p>
          <a:p>
            <a:pPr lvl="2"/>
            <a:r>
              <a:rPr lang="en-US" dirty="0" smtClean="0"/>
              <a:t>covers the entire field, chapters are written by others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Three Ages of FPGAs: A Retrospective</a:t>
            </a:r>
            <a:r>
              <a:rPr lang="en-US" dirty="0"/>
              <a:t>…, Steve </a:t>
            </a:r>
            <a:r>
              <a:rPr lang="en-US" dirty="0" err="1"/>
              <a:t>Trimberger</a:t>
            </a:r>
            <a:r>
              <a:rPr lang="en-US" dirty="0"/>
              <a:t>, Proc. </a:t>
            </a:r>
            <a:r>
              <a:rPr lang="en-US" dirty="0" smtClean="0"/>
              <a:t>IEEE </a:t>
            </a:r>
            <a:r>
              <a:rPr lang="en-US" dirty="0"/>
              <a:t>v103#3p318, 2015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u="sng" dirty="0">
                <a:hlinkClick r:id="rId3"/>
              </a:rPr>
              <a:t>www.cpe.virginia.edu/grads/pdfs/January%202016/VLSI.pdf</a:t>
            </a:r>
            <a:endParaRPr lang="en-US" dirty="0"/>
          </a:p>
          <a:p>
            <a:pPr marL="457200" lvl="1" indent="0">
              <a:buNone/>
            </a:pPr>
            <a:r>
              <a:rPr lang="en-US" sz="2900" dirty="0"/>
              <a:t> </a:t>
            </a:r>
            <a:r>
              <a:rPr lang="en-US" sz="2900" u="sng" dirty="0">
                <a:hlinkClick r:id="rId4"/>
              </a:rPr>
              <a:t>https://</a:t>
            </a:r>
            <a:r>
              <a:rPr lang="en-US" sz="2900" u="sng" dirty="0" smtClean="0">
                <a:hlinkClick r:id="rId4"/>
              </a:rPr>
              <a:t>www.youtube.com/watch?v=4ntXSyOhlBY</a:t>
            </a:r>
            <a:endParaRPr lang="en-US" sz="2900" u="sng" dirty="0" smtClean="0"/>
          </a:p>
          <a:p>
            <a:pPr marL="457200" lvl="1" indent="0">
              <a:buNone/>
            </a:pPr>
            <a:r>
              <a:rPr lang="en-US" i="1" dirty="0" smtClean="0"/>
              <a:t>Xilinx </a:t>
            </a:r>
            <a:r>
              <a:rPr lang="en-US" i="1" dirty="0"/>
              <a:t>Part Family History</a:t>
            </a:r>
            <a:r>
              <a:rPr lang="en-US" dirty="0"/>
              <a:t>, John </a:t>
            </a:r>
            <a:r>
              <a:rPr lang="en-US" dirty="0" err="1" smtClean="0"/>
              <a:t>Lazzaro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5"/>
              </a:rPr>
              <a:t>www-inst.eecs.berkeley.edu</a:t>
            </a:r>
            <a:r>
              <a:rPr lang="en-US" u="sng" dirty="0">
                <a:hlinkClick r:id="rId5"/>
              </a:rPr>
              <a:t>/~cs294-59/fa10/resources/Xilinx-history/Xilinx-history.html</a:t>
            </a:r>
            <a:endParaRPr lang="en-US" dirty="0"/>
          </a:p>
          <a:p>
            <a:r>
              <a:rPr lang="en-US" i="1" dirty="0"/>
              <a:t>Altera History</a:t>
            </a:r>
            <a:r>
              <a:rPr lang="en-US" dirty="0"/>
              <a:t>, </a:t>
            </a:r>
            <a:r>
              <a:rPr lang="en-US" dirty="0" smtClean="0"/>
              <a:t>corporate</a:t>
            </a:r>
            <a:r>
              <a:rPr lang="en-US" dirty="0"/>
              <a:t>, </a:t>
            </a:r>
            <a:r>
              <a:rPr lang="en-US" sz="2900" dirty="0">
                <a:hlinkClick r:id="rId6"/>
              </a:rPr>
              <a:t>http://www.fundinguniverse.com/company-histories/altera-corporation-history</a:t>
            </a:r>
            <a:r>
              <a:rPr lang="en-US" sz="2900" dirty="0" smtClean="0">
                <a:hlinkClick r:id="rId6"/>
              </a:rPr>
              <a:t>/</a:t>
            </a:r>
            <a:endParaRPr lang="en-US" sz="2900" dirty="0"/>
          </a:p>
          <a:p>
            <a:pPr marL="457200" lvl="1" indent="0">
              <a:buNone/>
            </a:pPr>
            <a:r>
              <a:rPr lang="en-US" u="sng" strike="sngStrike" dirty="0" smtClean="0">
                <a:hlinkClick r:id="rId7"/>
              </a:rPr>
              <a:t>www.altera.com/about/company/history.html</a:t>
            </a:r>
            <a:endParaRPr lang="en-US" strike="sngStrike" dirty="0"/>
          </a:p>
          <a:p>
            <a:r>
              <a:rPr lang="en-US" dirty="0" smtClean="0"/>
              <a:t>Low cost FPGA boards</a:t>
            </a:r>
          </a:p>
          <a:p>
            <a:pPr marL="457200" lvl="1" indent="0">
              <a:buNone/>
            </a:pPr>
            <a:r>
              <a:rPr lang="en-US" dirty="0">
                <a:hlinkClick r:id="rId8"/>
              </a:rPr>
              <a:t>https://www.joelw.id.au/FPGA/CheapFPGADevelopmentBoards</a:t>
            </a:r>
            <a:endParaRPr lang="en-US" dirty="0"/>
          </a:p>
          <a:p>
            <a:r>
              <a:rPr lang="en-US" dirty="0" smtClean="0"/>
              <a:t>Open source IP </a:t>
            </a:r>
            <a:r>
              <a:rPr lang="en-US" sz="2800" dirty="0">
                <a:hlinkClick r:id="rId9"/>
              </a:rPr>
              <a:t>https://</a:t>
            </a:r>
            <a:r>
              <a:rPr lang="en-US" sz="2800" dirty="0" smtClean="0">
                <a:hlinkClick r:id="rId9"/>
              </a:rPr>
              <a:t>opencores.org/projects</a:t>
            </a:r>
            <a:r>
              <a:rPr lang="en-US" sz="2800" dirty="0" smtClean="0"/>
              <a:t> </a:t>
            </a:r>
            <a:endParaRPr lang="en-US" sz="2800" dirty="0" smtClean="0"/>
          </a:p>
          <a:p>
            <a:r>
              <a:rPr lang="en-US" sz="3100" dirty="0" err="1" smtClean="0"/>
              <a:t>Github</a:t>
            </a:r>
            <a:r>
              <a:rPr lang="en-US" sz="3100" dirty="0" smtClean="0"/>
              <a:t> projects: search on “</a:t>
            </a:r>
            <a:r>
              <a:rPr lang="en-US" sz="3100" dirty="0" err="1" smtClean="0"/>
              <a:t>github</a:t>
            </a:r>
            <a:r>
              <a:rPr lang="en-US" sz="3100" dirty="0" smtClean="0"/>
              <a:t> </a:t>
            </a:r>
            <a:r>
              <a:rPr lang="en-US" sz="3100" dirty="0" err="1" smtClean="0"/>
              <a:t>vhdl</a:t>
            </a:r>
            <a:r>
              <a:rPr lang="en-US" sz="3100" dirty="0" smtClean="0"/>
              <a:t> </a:t>
            </a:r>
            <a:r>
              <a:rPr lang="en-US" sz="3100" dirty="0" err="1" smtClean="0"/>
              <a:t>verilog</a:t>
            </a:r>
            <a:r>
              <a:rPr lang="en-US" sz="3100" dirty="0" smtClean="0"/>
              <a:t> </a:t>
            </a:r>
            <a:r>
              <a:rPr lang="en-US" sz="3100" dirty="0" err="1" smtClean="0"/>
              <a:t>cpu</a:t>
            </a:r>
            <a:r>
              <a:rPr lang="en-US" sz="3100" dirty="0" smtClean="0"/>
              <a:t>”</a:t>
            </a:r>
            <a:endParaRPr lang="en-US" sz="31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FPGA board rankings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8BE4-2DB6-4399-AFAB-17596595EDF2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5" y="1219200"/>
            <a:ext cx="6880510" cy="4525963"/>
          </a:xfrm>
        </p:spPr>
      </p:pic>
    </p:spTree>
    <p:extLst>
      <p:ext uri="{BB962C8B-B14F-4D97-AF65-F5344CB8AC3E}">
        <p14:creationId xmlns:p14="http://schemas.microsoft.com/office/powerpoint/2010/main" val="545158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PYNQ-Z2 </a:t>
            </a:r>
            <a:r>
              <a:rPr lang="en-US" sz="3200" dirty="0" smtClean="0"/>
              <a:t>$123 at Newark</a:t>
            </a:r>
            <a:br>
              <a:rPr lang="en-US" sz="3200" dirty="0" smtClean="0"/>
            </a:br>
            <a:r>
              <a:rPr lang="en-US" sz="3200" dirty="0" smtClean="0"/>
              <a:t>(for the more advanced user)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5979463"/>
            <a:ext cx="6512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FPGA boards with microprocessor cores typically use serial terminal</a:t>
            </a:r>
          </a:p>
          <a:p>
            <a:r>
              <a:rPr lang="en-US" dirty="0" smtClean="0"/>
              <a:t> for user IO and thus fewer switches, buttons &amp; LEDs needed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52144" cy="4525963"/>
          </a:xfrm>
        </p:spPr>
      </p:pic>
    </p:spTree>
    <p:extLst>
      <p:ext uri="{BB962C8B-B14F-4D97-AF65-F5344CB8AC3E}">
        <p14:creationId xmlns:p14="http://schemas.microsoft.com/office/powerpoint/2010/main" val="303737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Not quite free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MiniStar</a:t>
            </a:r>
            <a:r>
              <a:rPr lang="en-US" dirty="0" smtClean="0"/>
              <a:t> experiment kit </a:t>
            </a:r>
            <a:r>
              <a:rPr lang="en-US" sz="3600" dirty="0" smtClean="0"/>
              <a:t>$69</a:t>
            </a:r>
            <a:br>
              <a:rPr lang="en-US" sz="3600" dirty="0" smtClean="0"/>
            </a:br>
            <a:r>
              <a:rPr lang="en-US" sz="3600" dirty="0" err="1" smtClean="0"/>
              <a:t>Gowin</a:t>
            </a:r>
            <a:r>
              <a:rPr lang="en-US" sz="3600" dirty="0" smtClean="0"/>
              <a:t> FPGA with ARM Cortex M3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5778" y="1100548"/>
            <a:ext cx="3505200" cy="5571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161872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93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 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uture class dates </a:t>
            </a:r>
            <a:r>
              <a:rPr lang="en-US" sz="2800" dirty="0"/>
              <a:t>and registration links at: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events.vtools.ieee.org/m/316279</a:t>
            </a:r>
            <a:endParaRPr lang="en-US" sz="2800" dirty="0" smtClean="0"/>
          </a:p>
          <a:p>
            <a:r>
              <a:rPr lang="en-US" sz="2800" dirty="0" smtClean="0"/>
              <a:t>Next class registration link (for those that missed): </a:t>
            </a:r>
            <a:r>
              <a:rPr lang="en-US" sz="2800" u="sng" dirty="0">
                <a:hlinkClick r:id="rId3"/>
              </a:rPr>
              <a:t>https://events.vtools.ieee.org/m/317075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Interactive digital simulation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18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“Digital” logic simulator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3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source, although other simulators available</a:t>
            </a:r>
          </a:p>
          <a:p>
            <a:r>
              <a:rPr lang="en-US" sz="2800" dirty="0" smtClean="0"/>
              <a:t>Modified to support the Boolean board</a:t>
            </a:r>
          </a:p>
          <a:p>
            <a:pPr lvl="1"/>
            <a:r>
              <a:rPr lang="en-US" sz="2400" dirty="0" smtClean="0"/>
              <a:t>BASYS3.config  renamed to </a:t>
            </a:r>
            <a:r>
              <a:rPr lang="en-US" sz="2400" dirty="0" err="1" smtClean="0"/>
              <a:t>Boolbd.config</a:t>
            </a:r>
            <a:endParaRPr lang="en-US" sz="2400" dirty="0" smtClean="0"/>
          </a:p>
          <a:p>
            <a:pPr lvl="1"/>
            <a:r>
              <a:rPr lang="en-US" sz="2400" dirty="0" smtClean="0"/>
              <a:t>BASYS3_IO.dig renamed to </a:t>
            </a:r>
            <a:r>
              <a:rPr lang="en-US" sz="2400" dirty="0" err="1" smtClean="0"/>
              <a:t>Boolbd.dig</a:t>
            </a:r>
            <a:endParaRPr lang="en-US" sz="2400" dirty="0" smtClean="0"/>
          </a:p>
          <a:p>
            <a:pPr lvl="1"/>
            <a:r>
              <a:rPr lang="en-US" sz="2400" dirty="0" smtClean="0"/>
              <a:t>And pin assignments updated</a:t>
            </a:r>
          </a:p>
          <a:p>
            <a:pPr lvl="1"/>
            <a:r>
              <a:rPr lang="en-US" sz="2400" dirty="0" smtClean="0"/>
              <a:t>And PMOD pins moved to </a:t>
            </a:r>
            <a:r>
              <a:rPr lang="en-US" sz="2400" dirty="0" err="1" smtClean="0"/>
              <a:t>Boolbd_pmod.dig</a:t>
            </a:r>
            <a:endParaRPr lang="en-US" sz="2400" dirty="0" smtClean="0"/>
          </a:p>
          <a:p>
            <a:pPr lvl="1"/>
            <a:r>
              <a:rPr lang="en-US" sz="2400" dirty="0" smtClean="0"/>
              <a:t>In the subdirectory  examples/</a:t>
            </a:r>
            <a:r>
              <a:rPr lang="en-US" sz="2400" dirty="0" err="1" smtClean="0"/>
              <a:t>hdl</a:t>
            </a:r>
            <a:endParaRPr lang="en-US" sz="2400" dirty="0" smtClean="0"/>
          </a:p>
          <a:p>
            <a:pPr lvl="1"/>
            <a:r>
              <a:rPr lang="en-US" sz="2400" dirty="0" smtClean="0"/>
              <a:t>Boolbd.* files are read only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0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Github</a:t>
            </a:r>
            <a:r>
              <a:rPr lang="en-US" sz="4000" dirty="0"/>
              <a:t> Digital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https://github.com/hneemann/Digital</a:t>
            </a:r>
            <a:r>
              <a:rPr lang="en-US" sz="3100" dirty="0" smtClean="0"/>
              <a:t>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5257800" cy="4997352"/>
          </a:xfrm>
        </p:spPr>
      </p:pic>
      <p:sp>
        <p:nvSpPr>
          <p:cNvPr id="7" name="TextBox 6"/>
          <p:cNvSpPr txBox="1"/>
          <p:nvPr/>
        </p:nvSpPr>
        <p:spPr>
          <a:xfrm>
            <a:off x="6553200" y="1752600"/>
            <a:ext cx="167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Scroll down to “Download and Installation”</a:t>
            </a:r>
          </a:p>
          <a:p>
            <a:r>
              <a:rPr lang="en-US" dirty="0" smtClean="0"/>
              <a:t>and click</a:t>
            </a:r>
          </a:p>
          <a:p>
            <a:endParaRPr lang="en-US" dirty="0" smtClean="0"/>
          </a:p>
          <a:p>
            <a:r>
              <a:rPr lang="en-US" dirty="0" smtClean="0"/>
              <a:t>Is 12MB zip file</a:t>
            </a:r>
          </a:p>
          <a:p>
            <a:r>
              <a:rPr lang="en-US" dirty="0" smtClean="0"/>
              <a:t>22MB unzipped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83EB-D07B-45C1-8543-531906AE9CC1}" type="datetime1">
              <a:rPr lang="en-US" smtClean="0"/>
              <a:t>7/14/2022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46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High res </a:t>
            </a:r>
            <a:r>
              <a:rPr lang="en-US" sz="3600" dirty="0"/>
              <a:t>github.com/</a:t>
            </a:r>
            <a:r>
              <a:rPr lang="en-US" sz="3600" dirty="0" err="1"/>
              <a:t>hneemann</a:t>
            </a:r>
            <a:r>
              <a:rPr lang="en-US" sz="3600" dirty="0"/>
              <a:t>/Digital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4400"/>
            <a:ext cx="7676348" cy="563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8496-BCAD-4C19-9EF3-0C5779B28AEB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5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Unzip into convenient directory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1"/>
            <a:ext cx="8229600" cy="1524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At the top level there should be Digital.exe, Digital.jar &amp; Digital_noD3D.exe</a:t>
            </a:r>
          </a:p>
          <a:p>
            <a:r>
              <a:rPr lang="en-US" sz="2800" dirty="0" smtClean="0"/>
              <a:t>Click the Digital.exe (on windows)</a:t>
            </a:r>
            <a:endParaRPr lang="en-US" sz="2800" dirty="0"/>
          </a:p>
        </p:txBody>
      </p:sp>
      <p:pic>
        <p:nvPicPr>
          <p:cNvPr id="5" name="Picture 4" descr="Digita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" y="2819400"/>
            <a:ext cx="7716327" cy="334374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5776-3A04-41EE-96CE-30C6FD2912E0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Configure for Boolean 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981200"/>
          </a:xfrm>
        </p:spPr>
        <p:txBody>
          <a:bodyPr/>
          <a:lstStyle/>
          <a:p>
            <a:r>
              <a:rPr lang="en-US" dirty="0" smtClean="0"/>
              <a:t>Go to Edit  Settings  Advanced</a:t>
            </a:r>
          </a:p>
          <a:p>
            <a:r>
              <a:rPr lang="en-US" dirty="0" smtClean="0"/>
              <a:t>Specify Toolchain Configuration file</a:t>
            </a:r>
          </a:p>
          <a:p>
            <a:r>
              <a:rPr lang="en-US" dirty="0" smtClean="0"/>
              <a:t>From examples/</a:t>
            </a:r>
            <a:r>
              <a:rPr lang="en-US" dirty="0" err="1" smtClean="0"/>
              <a:t>hdl</a:t>
            </a:r>
            <a:r>
              <a:rPr lang="en-US" dirty="0"/>
              <a:t> </a:t>
            </a:r>
            <a:r>
              <a:rPr lang="en-US" dirty="0" smtClean="0"/>
              <a:t>select </a:t>
            </a:r>
            <a:r>
              <a:rPr lang="en-US" dirty="0" err="1" smtClean="0"/>
              <a:t>Booleanbd.config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819400"/>
            <a:ext cx="6831516" cy="38010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7FC7-0B0D-4531-9D43-B20F5CDB0A03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8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Digital with additional menu item</a:t>
            </a:r>
            <a:br>
              <a:rPr lang="en-US" sz="4000" dirty="0" smtClean="0"/>
            </a:br>
            <a:r>
              <a:rPr lang="en-US" sz="2200" dirty="0" smtClean="0"/>
              <a:t>always starts with last schematic, here the Boolean board IO pins</a:t>
            </a:r>
            <a:endParaRPr lang="en-US" sz="2200" dirty="0"/>
          </a:p>
        </p:txBody>
      </p:sp>
      <p:pic>
        <p:nvPicPr>
          <p:cNvPr id="7" name="Content Placeholder 6" descr="C:\archive\_eda_cad_ide_tools\Digital_logic_sim\Digital_220211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608106" cy="51816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B3BD-CED7-4F51-99C3-E4BAC000E058}" type="datetime1">
              <a:rPr lang="en-US" smtClean="0"/>
              <a:t>7/14/2022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66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Wikipedia basic logic circuits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Full </a:t>
            </a:r>
            <a:r>
              <a:rPr lang="en-US" sz="2400" b="1" dirty="0" smtClean="0"/>
              <a:t>adder</a:t>
            </a:r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https://en.wikipedia.org/wiki/Adder_(electronics</a:t>
            </a:r>
            <a:r>
              <a:rPr lang="en-US" sz="2400" dirty="0" smtClean="0">
                <a:hlinkClick r:id="rId3"/>
              </a:rPr>
              <a:t>)</a:t>
            </a:r>
            <a:endParaRPr lang="en-US" sz="2400" dirty="0" smtClean="0"/>
          </a:p>
          <a:p>
            <a:r>
              <a:rPr lang="en-US" sz="2400" b="1" dirty="0"/>
              <a:t>Multiplexer</a:t>
            </a:r>
            <a:r>
              <a:rPr lang="en-US" sz="2400" dirty="0"/>
              <a:t>	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en.wikipedia.org/wiki/Multiplexer</a:t>
            </a:r>
            <a:endParaRPr lang="en-US" sz="2400" dirty="0" smtClean="0"/>
          </a:p>
          <a:p>
            <a:r>
              <a:rPr lang="en-US" sz="2400" b="1" dirty="0" smtClean="0"/>
              <a:t>ALU</a:t>
            </a:r>
            <a:r>
              <a:rPr lang="en-US" sz="2400" dirty="0"/>
              <a:t>	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en.wikipedia.org/wiki/Arithmetic_logic_unit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Has </a:t>
            </a:r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</a:t>
            </a:r>
            <a:r>
              <a:rPr lang="en-US" sz="2400" dirty="0" smtClean="0"/>
              <a:t>understand VHDL source code</a:t>
            </a:r>
          </a:p>
          <a:p>
            <a:r>
              <a:rPr lang="en-US" sz="2400" dirty="0" smtClean="0"/>
              <a:t>Barrel </a:t>
            </a:r>
            <a:r>
              <a:rPr lang="en-US" sz="2400" b="1" dirty="0" smtClean="0"/>
              <a:t>shifter</a:t>
            </a:r>
            <a:r>
              <a:rPr lang="en-US" sz="2400" dirty="0" smtClean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en.wikipedia.org/wiki/Barrel_shifter</a:t>
            </a:r>
            <a:endParaRPr lang="en-US" sz="2400" dirty="0" smtClean="0"/>
          </a:p>
          <a:p>
            <a:r>
              <a:rPr lang="en-US" sz="2400" dirty="0" smtClean="0"/>
              <a:t>Wallace </a:t>
            </a:r>
            <a:r>
              <a:rPr lang="en-US" sz="2400" dirty="0"/>
              <a:t>tree </a:t>
            </a:r>
            <a:r>
              <a:rPr lang="en-US" sz="2400" b="1" dirty="0"/>
              <a:t>multiplier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en.wikipedia.org/wiki/Wallace_tree</a:t>
            </a:r>
            <a:endParaRPr lang="en-US" sz="2400" dirty="0" smtClean="0"/>
          </a:p>
          <a:p>
            <a:r>
              <a:rPr lang="en-US" sz="2400" dirty="0" smtClean="0"/>
              <a:t>Synchronous </a:t>
            </a:r>
            <a:r>
              <a:rPr lang="en-US" sz="2400" b="1" dirty="0" smtClean="0"/>
              <a:t>binary up counter</a:t>
            </a:r>
          </a:p>
          <a:p>
            <a:pPr marL="457200" lvl="1" indent="0">
              <a:buNone/>
            </a:pPr>
            <a:r>
              <a:rPr lang="en-US" sz="2000" dirty="0" smtClean="0"/>
              <a:t>In schematic form: change a </a:t>
            </a:r>
            <a:r>
              <a:rPr lang="en-US" sz="2000" dirty="0" err="1" smtClean="0"/>
              <a:t>Dff</a:t>
            </a:r>
            <a:r>
              <a:rPr lang="en-US" sz="2000" dirty="0" smtClean="0"/>
              <a:t> if all preceding </a:t>
            </a:r>
            <a:r>
              <a:rPr lang="en-US" sz="2000" dirty="0" err="1" smtClean="0"/>
              <a:t>Dff</a:t>
            </a:r>
            <a:r>
              <a:rPr lang="en-US" sz="2000" dirty="0" smtClean="0"/>
              <a:t> are all 1</a:t>
            </a:r>
          </a:p>
          <a:p>
            <a:pPr marL="457200" lvl="1" indent="0">
              <a:buNone/>
            </a:pPr>
            <a:r>
              <a:rPr lang="en-US" sz="2000" dirty="0" smtClean="0"/>
              <a:t>In RTL:	“if enable AND rising-</a:t>
            </a:r>
            <a:r>
              <a:rPr lang="en-US" sz="2000" dirty="0" err="1" smtClean="0"/>
              <a:t>clk</a:t>
            </a:r>
            <a:r>
              <a:rPr lang="en-US" sz="2000" dirty="0" smtClean="0"/>
              <a:t> then count </a:t>
            </a:r>
            <a:r>
              <a:rPr lang="en-US" sz="2000" dirty="0"/>
              <a:t>&lt;</a:t>
            </a:r>
            <a:r>
              <a:rPr lang="en-US" sz="2000" dirty="0" smtClean="0"/>
              <a:t>= count+1”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4929-7355-4EB4-9A7F-AE54BAD78635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on the FPGA board</a:t>
            </a:r>
          </a:p>
          <a:p>
            <a:r>
              <a:rPr lang="en-US" dirty="0" smtClean="0"/>
              <a:t>FPGA parts (LUTs, Block RAM, DSP, IO, fabric)</a:t>
            </a:r>
          </a:p>
          <a:p>
            <a:r>
              <a:rPr lang="en-US" dirty="0" smtClean="0"/>
              <a:t>Review of digital logic &amp; binary</a:t>
            </a:r>
          </a:p>
          <a:p>
            <a:r>
              <a:rPr lang="en-US" dirty="0" smtClean="0"/>
              <a:t>Summary of VHDL/Verilog</a:t>
            </a:r>
          </a:p>
          <a:p>
            <a:r>
              <a:rPr lang="en-US" dirty="0" smtClean="0"/>
              <a:t>Summary of constraint files</a:t>
            </a:r>
          </a:p>
          <a:p>
            <a:r>
              <a:rPr lang="en-US" dirty="0" smtClean="0"/>
              <a:t>Do a </a:t>
            </a:r>
            <a:r>
              <a:rPr lang="en-US" dirty="0" err="1" smtClean="0"/>
              <a:t>Vivado</a:t>
            </a:r>
            <a:r>
              <a:rPr lang="en-US" dirty="0" smtClean="0"/>
              <a:t> project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Educational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Intel/Altera academic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Xilinx university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12E9-5FD0-43F0-B02A-9804B852C71A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Built-in IO Done Just </a:t>
            </a:r>
            <a:r>
              <a:rPr lang="en-US" sz="4000" dirty="0"/>
              <a:t>R</a:t>
            </a:r>
            <a:r>
              <a:rPr lang="en-US" sz="4000" dirty="0" smtClean="0"/>
              <a:t>ight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or DIP switches</a:t>
            </a:r>
          </a:p>
          <a:p>
            <a:r>
              <a:rPr lang="en-US" dirty="0" smtClean="0"/>
              <a:t>6+ 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</a:t>
            </a:r>
          </a:p>
          <a:p>
            <a:pPr lvl="1"/>
            <a:r>
              <a:rPr lang="en-US" dirty="0" smtClean="0"/>
              <a:t>Arduino, Pi, PMOD, Grove, DIP pattern…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C089-541F-45C1-B8E9-865638916035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Nice to have built-in IO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 (usually ARM)</a:t>
            </a:r>
          </a:p>
          <a:p>
            <a:r>
              <a:rPr lang="en-US" dirty="0" smtClean="0"/>
              <a:t>SRAM or DRAM (for microprocessor support) 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(for microprocessor OS)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EDBC-A2A5-433F-8799-4E433B3ECD6E}" type="datetime1">
              <a:rPr lang="en-US" smtClean="0"/>
              <a:t>7/14/2022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814-19D1-4DA0-B9B2-CA6989000EE4}" type="datetime1">
              <a:rPr lang="en-US" smtClean="0"/>
              <a:t>7/14/2022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Performing Boolean Algebra inside an FPGA using Look-Up Tables (LUTs</a:t>
            </a:r>
            <a:r>
              <a:rPr lang="en-US" sz="2800" dirty="0" smtClean="0"/>
              <a:t>)</a:t>
            </a:r>
          </a:p>
          <a:p>
            <a:r>
              <a:rPr lang="en-US" sz="2800" dirty="0">
                <a:hlinkClick r:id="rId2"/>
              </a:rPr>
              <a:t>https://nandland.com/lesson-4-what-is-a-look-up-table-lut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971800"/>
            <a:ext cx="662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to the reader: many textbooks and classrooms will spend </a:t>
            </a:r>
            <a:r>
              <a:rPr lang="en-US" dirty="0" smtClean="0"/>
              <a:t>a</a:t>
            </a:r>
          </a:p>
          <a:p>
            <a:r>
              <a:rPr lang="en-US" dirty="0" smtClean="0"/>
              <a:t> </a:t>
            </a:r>
            <a:r>
              <a:rPr lang="en-US" dirty="0"/>
              <a:t>significant amount of time discussing how LUTs can be wired </a:t>
            </a:r>
            <a:r>
              <a:rPr lang="en-US" dirty="0" smtClean="0"/>
              <a:t>to</a:t>
            </a:r>
          </a:p>
          <a:p>
            <a:r>
              <a:rPr lang="en-US" dirty="0" smtClean="0"/>
              <a:t> </a:t>
            </a:r>
            <a:r>
              <a:rPr lang="en-US" dirty="0"/>
              <a:t>create the optimal solution to a Boolean expression. </a:t>
            </a:r>
            <a:r>
              <a:rPr lang="en-US" dirty="0" smtClean="0"/>
              <a:t> Optimal</a:t>
            </a:r>
          </a:p>
          <a:p>
            <a:r>
              <a:rPr lang="en-US" dirty="0" smtClean="0"/>
              <a:t> </a:t>
            </a:r>
            <a:r>
              <a:rPr lang="en-US" dirty="0"/>
              <a:t>means that it uses the least number of gates possible. </a:t>
            </a:r>
            <a:r>
              <a:rPr lang="en-US" dirty="0" smtClean="0"/>
              <a:t>Topics</a:t>
            </a:r>
          </a:p>
          <a:p>
            <a:r>
              <a:rPr lang="en-US" dirty="0" smtClean="0"/>
              <a:t> </a:t>
            </a:r>
            <a:r>
              <a:rPr lang="en-US" dirty="0"/>
              <a:t>such as De Morgan’s Law, </a:t>
            </a:r>
            <a:r>
              <a:rPr lang="en-US" dirty="0" err="1"/>
              <a:t>Karnaugh</a:t>
            </a:r>
            <a:r>
              <a:rPr lang="en-US" dirty="0"/>
              <a:t> Maps, the </a:t>
            </a:r>
            <a:r>
              <a:rPr lang="en-US" dirty="0" smtClean="0"/>
              <a:t>Quine-</a:t>
            </a:r>
            <a:r>
              <a:rPr lang="en-US" dirty="0" err="1" smtClean="0"/>
              <a:t>McCluskey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method, and others are usually discussed at great length </a:t>
            </a:r>
            <a:r>
              <a:rPr lang="en-US" dirty="0" smtClean="0"/>
              <a:t>that</a:t>
            </a:r>
          </a:p>
          <a:p>
            <a:r>
              <a:rPr lang="en-US" dirty="0" smtClean="0"/>
              <a:t> </a:t>
            </a:r>
            <a:r>
              <a:rPr lang="en-US" dirty="0"/>
              <a:t>describe how to optimize digital logic. However I feel that this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 </a:t>
            </a:r>
            <a:r>
              <a:rPr lang="en-US" dirty="0"/>
              <a:t>not necessary to begin learning about FPGAs. </a:t>
            </a:r>
          </a:p>
        </p:txBody>
      </p:sp>
    </p:spTree>
    <p:extLst>
      <p:ext uri="{BB962C8B-B14F-4D97-AF65-F5344CB8AC3E}">
        <p14:creationId xmlns:p14="http://schemas.microsoft.com/office/powerpoint/2010/main" val="594091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 tutorial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https://nandland.com/lesson-15-what-is-a-block-ram-bram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What is a Block RAM in an FPGA? For Beginners.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37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0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hasn’t got </a:t>
            </a:r>
            <a:r>
              <a:rPr lang="en-US" dirty="0" err="1" smtClean="0"/>
              <a:t>Vivado</a:t>
            </a:r>
            <a:r>
              <a:rPr lang="en-US" dirty="0" smtClean="0"/>
              <a:t> installed?</a:t>
            </a:r>
          </a:p>
          <a:p>
            <a:pPr lvl="1"/>
            <a:r>
              <a:rPr lang="en-US" dirty="0" smtClean="0"/>
              <a:t>Have a disk drive &amp; flash drive with install files</a:t>
            </a:r>
          </a:p>
          <a:p>
            <a:pPr lvl="1"/>
            <a:r>
              <a:rPr lang="en-US" dirty="0" smtClean="0"/>
              <a:t>Will take 30+minutes</a:t>
            </a:r>
          </a:p>
          <a:p>
            <a:r>
              <a:rPr lang="en-US" dirty="0" smtClean="0"/>
              <a:t>Who hasn’t generated VHDL or Verilog from their schematic?</a:t>
            </a:r>
          </a:p>
          <a:p>
            <a:r>
              <a:rPr lang="en-US" dirty="0"/>
              <a:t>A</a:t>
            </a:r>
            <a:r>
              <a:rPr lang="en-US" dirty="0" smtClean="0"/>
              <a:t> picture of everyone with their FPGA board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2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/>
              <a:t>https://www.realdigital.org/hardware/boolean</a:t>
            </a:r>
          </a:p>
        </p:txBody>
      </p:sp>
      <p:pic>
        <p:nvPicPr>
          <p:cNvPr id="4" name="Content Placeholder 3" descr="Boolean Board | Real Digital - Google Chrom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6" y="1600200"/>
            <a:ext cx="7696768" cy="45259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do FPGA tools do?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A </a:t>
            </a:r>
            <a:r>
              <a:rPr lang="en-US" dirty="0"/>
              <a:t>s</a:t>
            </a:r>
            <a:r>
              <a:rPr lang="en-US" dirty="0" smtClean="0"/>
              <a:t>chematic viewer will show chip details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Boolean Board background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/>
              <a:t>Have added additional boards to their web </a:t>
            </a:r>
            <a:r>
              <a:rPr lang="en-US" dirty="0" smtClean="0"/>
              <a:t>site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9294</TotalTime>
  <Words>2001</Words>
  <Application>Microsoft Office PowerPoint</Application>
  <PresentationFormat>On-screen Show (4:3)</PresentationFormat>
  <Paragraphs>450</Paragraphs>
  <Slides>48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Second Day Slides Boot Camp for Digital Systems Education Running generated RTL thru Vivado</vt:lpstr>
      <vt:lpstr>Preliminaries</vt:lpstr>
      <vt:lpstr>Not quite free</vt:lpstr>
      <vt:lpstr>Today’s agenda</vt:lpstr>
      <vt:lpstr>Today’s agenda</vt:lpstr>
      <vt:lpstr>Basic Digital tutorials https://www.realdigital.org/hardware/boolean</vt:lpstr>
      <vt:lpstr>What do FPGA tools do?</vt:lpstr>
      <vt:lpstr>Boolean board $69/$79</vt:lpstr>
      <vt:lpstr>Boolean Board background</vt:lpstr>
      <vt:lpstr>Downloading vivado</vt:lpstr>
      <vt:lpstr>Creating a Vivado project</vt:lpstr>
      <vt:lpstr>Schematic for project</vt:lpstr>
      <vt:lpstr>Creating a Vivado project step 2</vt:lpstr>
      <vt:lpstr>Creating a Vivado project step 3</vt:lpstr>
      <vt:lpstr>Creating a Vivado project step 4</vt:lpstr>
      <vt:lpstr>Creating a Vivado project step 5</vt:lpstr>
      <vt:lpstr>Creating a Vivado project step 6</vt:lpstr>
      <vt:lpstr>Creating a Vivado project step 7</vt:lpstr>
      <vt:lpstr>Creating a Vivado project step 8</vt:lpstr>
      <vt:lpstr>Creating a Vivado project step 9</vt:lpstr>
      <vt:lpstr>Creating a Vivado project step 10</vt:lpstr>
      <vt:lpstr>Creating a Vivado project step 11</vt:lpstr>
      <vt:lpstr>Archive Project</vt:lpstr>
      <vt:lpstr>RTL (Register Transfer Language)</vt:lpstr>
      <vt:lpstr>Side by side VHDL and Verilog</vt:lpstr>
      <vt:lpstr>Side by side VHDL and Verilog cont’d</vt:lpstr>
      <vt:lpstr>FPGA References</vt:lpstr>
      <vt:lpstr>FPGA board rankings</vt:lpstr>
      <vt:lpstr>PYNQ-Z2 $123 at Newark (for the more advanced user)</vt:lpstr>
      <vt:lpstr>MiniStar experiment kit $69 Gowin FPGA with ARM Cortex M3</vt:lpstr>
      <vt:lpstr>In conclusion</vt:lpstr>
      <vt:lpstr>Interactive digital simulation</vt:lpstr>
      <vt:lpstr>“Digital” logic simulator</vt:lpstr>
      <vt:lpstr>Github Digital https://github.com/hneemann/Digital/ </vt:lpstr>
      <vt:lpstr>High res github.com/hneemann/Digital</vt:lpstr>
      <vt:lpstr>Unzip into convenient directory</vt:lpstr>
      <vt:lpstr>Configure for Boolean Board</vt:lpstr>
      <vt:lpstr>Digital with additional menu item always starts with last schematic, here the Boolean board IO pins</vt:lpstr>
      <vt:lpstr>Wikipedia basic logic circuits</vt:lpstr>
      <vt:lpstr>Educational programs</vt:lpstr>
      <vt:lpstr>Intel/Altera academic program</vt:lpstr>
      <vt:lpstr>Xilinx university program</vt:lpstr>
      <vt:lpstr>The chip manufacturers</vt:lpstr>
      <vt:lpstr>Built-in IO Done Just Right</vt:lpstr>
      <vt:lpstr>PowerPoint Presentation</vt:lpstr>
      <vt:lpstr>FPGA Application Areas</vt:lpstr>
      <vt:lpstr>LUTs</vt:lpstr>
      <vt:lpstr>Block RAM tutorial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736</cp:revision>
  <cp:lastPrinted>2022-06-11T03:12:14Z</cp:lastPrinted>
  <dcterms:created xsi:type="dcterms:W3CDTF">2015-03-15T00:52:45Z</dcterms:created>
  <dcterms:modified xsi:type="dcterms:W3CDTF">2022-07-15T03:12:12Z</dcterms:modified>
</cp:coreProperties>
</file>